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Default Extension="wav" ContentType="audio/wav"/>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66" r:id="rId4"/>
    <p:sldId id="269" r:id="rId5"/>
    <p:sldId id="259" r:id="rId6"/>
    <p:sldId id="270" r:id="rId7"/>
    <p:sldId id="271" r:id="rId8"/>
    <p:sldId id="273" r:id="rId9"/>
    <p:sldId id="272" r:id="rId10"/>
    <p:sldId id="260" r:id="rId11"/>
    <p:sldId id="26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7991" autoAdjust="0"/>
    <p:restoredTop sz="94660"/>
  </p:normalViewPr>
  <p:slideViewPr>
    <p:cSldViewPr snapToGrid="0">
      <p:cViewPr varScale="1">
        <p:scale>
          <a:sx n="69" d="100"/>
          <a:sy n="69" d="100"/>
        </p:scale>
        <p:origin x="-448" y="-68"/>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audio1.wav>
</file>

<file path=ppt/media/audio2.wav>
</file>

<file path=ppt/media/image1.jpeg>
</file>

<file path=ppt/media/image2.pn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xmlns=""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pPr/>
              <a:t>6/22/2019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6/22/2019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xmlns=""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6/22/2019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audio" Target="../media/audio2.wav"/><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1" y="689114"/>
            <a:ext cx="7445998" cy="2809460"/>
          </a:xfrm>
        </p:spPr>
        <p:txBody>
          <a:bodyPr>
            <a:normAutofit/>
          </a:bodyPr>
          <a:lstStyle/>
          <a:p>
            <a:r>
              <a:rPr lang="en-US" sz="4800" dirty="0" smtClean="0">
                <a:latin typeface="Aharoni" pitchFamily="2" charset="-79"/>
                <a:cs typeface="Aharoni" pitchFamily="2" charset="-79"/>
              </a:rPr>
              <a:t>Smart Street light</a:t>
            </a:r>
            <a:br>
              <a:rPr lang="en-US" sz="4800" dirty="0" smtClean="0">
                <a:latin typeface="Aharoni" pitchFamily="2" charset="-79"/>
                <a:cs typeface="Aharoni" pitchFamily="2" charset="-79"/>
              </a:rPr>
            </a:br>
            <a:r>
              <a:rPr lang="en-US" sz="4800" dirty="0" smtClean="0">
                <a:latin typeface="Aharoni" pitchFamily="2" charset="-79"/>
                <a:cs typeface="Aharoni" pitchFamily="2" charset="-79"/>
              </a:rPr>
              <a:t> management using</a:t>
            </a:r>
            <a:br>
              <a:rPr lang="en-US" sz="4800" dirty="0" smtClean="0">
                <a:latin typeface="Aharoni" pitchFamily="2" charset="-79"/>
                <a:cs typeface="Aharoni" pitchFamily="2" charset="-79"/>
              </a:rPr>
            </a:br>
            <a:r>
              <a:rPr lang="en-US" sz="4800" dirty="0" smtClean="0">
                <a:latin typeface="Aharoni" pitchFamily="2" charset="-79"/>
                <a:cs typeface="Aharoni" pitchFamily="2" charset="-79"/>
              </a:rPr>
              <a:t> ibm Watson</a:t>
            </a:r>
            <a:endParaRPr lang="en-US" sz="4800" dirty="0">
              <a:latin typeface="Aharoni" pitchFamily="2" charset="-79"/>
              <a:cs typeface="Aharoni" pitchFamily="2" charset="-79"/>
            </a:endParaRPr>
          </a:p>
        </p:txBody>
      </p:sp>
      <p:sp>
        <p:nvSpPr>
          <p:cNvPr id="3" name="Subtitle 2"/>
          <p:cNvSpPr>
            <a:spLocks noGrp="1"/>
          </p:cNvSpPr>
          <p:nvPr>
            <p:ph type="body" idx="1"/>
          </p:nvPr>
        </p:nvSpPr>
        <p:spPr>
          <a:xfrm>
            <a:off x="5976731" y="3644349"/>
            <a:ext cx="5070680" cy="2981738"/>
          </a:xfrm>
          <a:ln>
            <a:solidFill>
              <a:schemeClr val="tx1"/>
            </a:solidFill>
          </a:ln>
        </p:spPr>
        <p:txBody>
          <a:bodyPr>
            <a:normAutofit/>
          </a:bodyPr>
          <a:lstStyle/>
          <a:p>
            <a:r>
              <a:rPr lang="en-US" sz="2800" dirty="0" smtClean="0">
                <a:latin typeface="David" pitchFamily="34" charset="-79"/>
                <a:cs typeface="David" pitchFamily="34" charset="-79"/>
              </a:rPr>
              <a:t> by:</a:t>
            </a:r>
          </a:p>
          <a:p>
            <a:r>
              <a:rPr lang="en-US" sz="2800" dirty="0" smtClean="0">
                <a:latin typeface="David" pitchFamily="34" charset="-79"/>
                <a:cs typeface="David" pitchFamily="34" charset="-79"/>
              </a:rPr>
              <a:t>Sanjana  karra</a:t>
            </a:r>
          </a:p>
          <a:p>
            <a:r>
              <a:rPr lang="en-US" sz="2800" dirty="0" err="1" smtClean="0">
                <a:latin typeface="David" pitchFamily="34" charset="-79"/>
                <a:cs typeface="David" pitchFamily="34" charset="-79"/>
              </a:rPr>
              <a:t>S.s.Harshitta</a:t>
            </a:r>
            <a:endParaRPr lang="en-US" sz="2800" dirty="0" smtClean="0">
              <a:latin typeface="David" pitchFamily="34" charset="-79"/>
              <a:cs typeface="David" pitchFamily="34" charset="-79"/>
            </a:endParaRPr>
          </a:p>
          <a:p>
            <a:r>
              <a:rPr lang="en-US" sz="2800" dirty="0" smtClean="0">
                <a:latin typeface="David" pitchFamily="34" charset="-79"/>
                <a:cs typeface="David" pitchFamily="34" charset="-79"/>
              </a:rPr>
              <a:t>Rayeesa ruhi</a:t>
            </a:r>
          </a:p>
          <a:p>
            <a:endParaRPr lang="en-US" sz="2800" dirty="0" smtClean="0">
              <a:latin typeface="David" pitchFamily="34" charset="-79"/>
              <a:cs typeface="David" pitchFamily="34" charset="-79"/>
            </a:endParaRPr>
          </a:p>
        </p:txBody>
      </p:sp>
    </p:spTree>
    <p:extLst>
      <p:ext uri="{BB962C8B-B14F-4D97-AF65-F5344CB8AC3E}">
        <p14:creationId xmlns:p14="http://schemas.microsoft.com/office/powerpoint/2010/main" xmlns="" val="3856144342"/>
      </p:ext>
    </p:extLst>
  </p:cSld>
  <p:clrMapOvr>
    <a:masterClrMapping/>
  </p:clrMapOvr>
  <p:transition>
    <p:wipe dir="d"/>
    <p:sndAc>
      <p:stSnd>
        <p:snd r:embed="rId2" name="push.wav"/>
      </p:stSnd>
    </p:sndAc>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Aharoni" pitchFamily="2" charset="-79"/>
                <a:cs typeface="Aharoni" pitchFamily="2" charset="-79"/>
              </a:rPr>
              <a:t>CONCLUSION:</a:t>
            </a:r>
            <a:endParaRPr lang="en-US" sz="4000" dirty="0">
              <a:latin typeface="Aharoni" pitchFamily="2" charset="-79"/>
              <a:cs typeface="Aharoni" pitchFamily="2" charset="-79"/>
            </a:endParaRPr>
          </a:p>
        </p:txBody>
      </p:sp>
      <p:sp>
        <p:nvSpPr>
          <p:cNvPr id="3" name="Content Placeholder 2"/>
          <p:cNvSpPr>
            <a:spLocks noGrp="1"/>
          </p:cNvSpPr>
          <p:nvPr>
            <p:ph idx="1"/>
          </p:nvPr>
        </p:nvSpPr>
        <p:spPr>
          <a:xfrm>
            <a:off x="1141412" y="1946366"/>
            <a:ext cx="9905999" cy="2338251"/>
          </a:xfrm>
        </p:spPr>
        <p:txBody>
          <a:bodyPr>
            <a:normAutofit/>
          </a:bodyPr>
          <a:lstStyle/>
          <a:p>
            <a:pPr>
              <a:buNone/>
            </a:pPr>
            <a:r>
              <a:rPr lang="en-US" sz="2800" dirty="0" smtClean="0"/>
              <a:t>  Smart lighting is transforming the way cities and utility providers view street lights. Converting to smart street lights can save energy and cost over simple LEDs. With smart street lights, however, cities can realize significant benefits.</a:t>
            </a:r>
            <a:endParaRPr lang="en-US" sz="2800" dirty="0">
              <a:latin typeface="Aharoni" pitchFamily="2" charset="-79"/>
              <a:cs typeface="Aharoni" pitchFamily="2" charset="-79"/>
            </a:endParaRPr>
          </a:p>
        </p:txBody>
      </p:sp>
    </p:spTree>
  </p:cSld>
  <p:clrMapOvr>
    <a:masterClrMapping/>
  </p:clrMapOvr>
  <p:transition>
    <p:pull dir="l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2246811"/>
            <a:ext cx="9905998" cy="1293222"/>
          </a:xfrm>
        </p:spPr>
        <p:txBody>
          <a:bodyPr>
            <a:noAutofit/>
          </a:bodyPr>
          <a:lstStyle/>
          <a:p>
            <a:r>
              <a:rPr lang="en-US" sz="6000" dirty="0" smtClean="0">
                <a:latin typeface="Algerian" pitchFamily="82" charset="0"/>
              </a:rPr>
              <a:t>Thank you.</a:t>
            </a:r>
            <a:br>
              <a:rPr lang="en-US" sz="6000" dirty="0" smtClean="0">
                <a:latin typeface="Algerian" pitchFamily="82" charset="0"/>
              </a:rPr>
            </a:br>
            <a:endParaRPr lang="en-US" sz="6000" dirty="0"/>
          </a:p>
        </p:txBody>
      </p:sp>
      <p:sp>
        <p:nvSpPr>
          <p:cNvPr id="3" name="Content Placeholder 2"/>
          <p:cNvSpPr>
            <a:spLocks noGrp="1"/>
          </p:cNvSpPr>
          <p:nvPr>
            <p:ph idx="1"/>
          </p:nvPr>
        </p:nvSpPr>
        <p:spPr>
          <a:xfrm>
            <a:off x="1293223" y="4362993"/>
            <a:ext cx="9754188" cy="2272937"/>
          </a:xfrm>
        </p:spPr>
        <p:txBody>
          <a:bodyPr>
            <a:normAutofit/>
          </a:bodyPr>
          <a:lstStyle/>
          <a:p>
            <a:pPr>
              <a:buNone/>
            </a:pPr>
            <a:endParaRPr lang="en-US" dirty="0" smtClean="0"/>
          </a:p>
          <a:p>
            <a:pPr>
              <a:buNone/>
            </a:pPr>
            <a:r>
              <a:rPr lang="en-US" sz="4800" dirty="0" smtClean="0"/>
              <a:t>When its bright , Switch off the lights .</a:t>
            </a:r>
          </a:p>
          <a:p>
            <a:pPr>
              <a:buNone/>
            </a:pPr>
            <a:endParaRPr lang="en-US" sz="3200" dirty="0"/>
          </a:p>
        </p:txBody>
      </p:sp>
    </p:spTree>
  </p:cSld>
  <p:clrMapOvr>
    <a:masterClrMapping/>
  </p:clrMapOvr>
  <p:transition>
    <p:dissolve/>
    <p:sndAc>
      <p:stSnd>
        <p:snd r:embed="rId2" name="chimes.wav"/>
      </p:stSnd>
    </p:sndAc>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436728"/>
            <a:ext cx="9905998" cy="1323833"/>
          </a:xfrm>
        </p:spPr>
        <p:txBody>
          <a:bodyPr/>
          <a:lstStyle/>
          <a:p>
            <a:r>
              <a:rPr lang="en-US" dirty="0" smtClean="0"/>
              <a:t>Smart street light management </a:t>
            </a:r>
            <a:endParaRPr lang="en-US" dirty="0"/>
          </a:p>
        </p:txBody>
      </p:sp>
      <p:sp>
        <p:nvSpPr>
          <p:cNvPr id="3" name="Content Placeholder 2"/>
          <p:cNvSpPr>
            <a:spLocks noGrp="1"/>
          </p:cNvSpPr>
          <p:nvPr>
            <p:ph idx="1"/>
          </p:nvPr>
        </p:nvSpPr>
        <p:spPr>
          <a:xfrm>
            <a:off x="1141412" y="2019870"/>
            <a:ext cx="9905999" cy="4838130"/>
          </a:xfrm>
        </p:spPr>
        <p:txBody>
          <a:bodyPr>
            <a:normAutofit/>
          </a:bodyPr>
          <a:lstStyle/>
          <a:p>
            <a:r>
              <a:rPr lang="en-US" dirty="0" smtClean="0"/>
              <a:t>Smart street lights can transform the way municipalities manage cities, while delivering enormous savings.</a:t>
            </a:r>
          </a:p>
          <a:p>
            <a:r>
              <a:rPr lang="en-US" dirty="0" smtClean="0"/>
              <a:t> Managing street lights are usually very costly to operate and they use in average 40% of a city’s electricity spending.</a:t>
            </a:r>
          </a:p>
          <a:p>
            <a:r>
              <a:rPr lang="en-US" dirty="0" smtClean="0"/>
              <a:t>They can also be set to turn on only when they detect motion, and then dim or turn off after a specific amount of time</a:t>
            </a:r>
          </a:p>
          <a:p>
            <a:r>
              <a:rPr lang="en-US" dirty="0" smtClean="0"/>
              <a:t>Smart street lights contribute to more livable cities by helping to improve safety and reduce congestion.</a:t>
            </a:r>
          </a:p>
          <a:p>
            <a:endParaRPr lang="en-US" dirty="0" smtClean="0"/>
          </a:p>
          <a:p>
            <a:endParaRPr lang="en-US" dirty="0" smtClean="0"/>
          </a:p>
        </p:txBody>
      </p:sp>
    </p:spTree>
  </p:cSld>
  <p:clrMapOvr>
    <a:masterClrMapping/>
  </p:clrMapOvr>
  <p:transition>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714" y="195944"/>
            <a:ext cx="11582400" cy="1313542"/>
          </a:xfrm>
        </p:spPr>
        <p:txBody>
          <a:bodyPr>
            <a:normAutofit fontScale="90000"/>
          </a:bodyPr>
          <a:lstStyle/>
          <a:p>
            <a:r>
              <a:rPr lang="en-US" sz="4800" dirty="0" smtClean="0">
                <a:solidFill>
                  <a:schemeClr val="bg1">
                    <a:lumMod val="95000"/>
                    <a:lumOff val="5000"/>
                  </a:schemeClr>
                </a:solidFill>
                <a:latin typeface="Lucida Sans Typewriter" pitchFamily="49" charset="0"/>
              </a:rPr>
              <a:t>   </a:t>
            </a:r>
            <a:r>
              <a:rPr lang="en-US" sz="4800" dirty="0" smtClean="0">
                <a:latin typeface="Lucida Sans Typewriter" pitchFamily="49" charset="0"/>
              </a:rPr>
              <a:t>hardware :</a:t>
            </a:r>
            <a:br>
              <a:rPr lang="en-US" sz="4800" dirty="0" smtClean="0">
                <a:latin typeface="Lucida Sans Typewriter" pitchFamily="49" charset="0"/>
              </a:rPr>
            </a:br>
            <a:r>
              <a:rPr lang="en-US" sz="4800" dirty="0" smtClean="0">
                <a:latin typeface="Lucida Sans Typewriter" pitchFamily="49" charset="0"/>
              </a:rPr>
              <a:t>   NODE MCU,BASIC SHIELD,IR SENSOR</a:t>
            </a:r>
            <a:endParaRPr lang="en-US" sz="4800" dirty="0">
              <a:latin typeface="Lucida Sans Typewriter" pitchFamily="49" charset="0"/>
            </a:endParaRPr>
          </a:p>
        </p:txBody>
      </p:sp>
      <p:pic>
        <p:nvPicPr>
          <p:cNvPr id="1026" name="Picture 2" descr="C:\Users\my\Desktop\pro1.jpg"/>
          <p:cNvPicPr>
            <a:picLocks noGrp="1" noChangeAspect="1" noChangeArrowheads="1"/>
          </p:cNvPicPr>
          <p:nvPr>
            <p:ph idx="1"/>
          </p:nvPr>
        </p:nvPicPr>
        <p:blipFill>
          <a:blip r:embed="rId2"/>
          <a:srcRect/>
          <a:stretch>
            <a:fillRect/>
          </a:stretch>
        </p:blipFill>
        <p:spPr bwMode="auto">
          <a:xfrm>
            <a:off x="287384" y="2075542"/>
            <a:ext cx="2952205" cy="3032035"/>
          </a:xfrm>
          <a:prstGeom prst="rect">
            <a:avLst/>
          </a:prstGeom>
          <a:noFill/>
          <a:ln>
            <a:solidFill>
              <a:schemeClr val="accent1"/>
            </a:solidFill>
          </a:ln>
        </p:spPr>
      </p:pic>
      <p:pic>
        <p:nvPicPr>
          <p:cNvPr id="4" name="Picture 7" descr="C:\Users\my\Desktop\basic-shield-small-500x500.jpg"/>
          <p:cNvPicPr>
            <a:picLocks noChangeAspect="1" noChangeArrowheads="1"/>
          </p:cNvPicPr>
          <p:nvPr/>
        </p:nvPicPr>
        <p:blipFill>
          <a:blip r:embed="rId3"/>
          <a:srcRect/>
          <a:stretch>
            <a:fillRect/>
          </a:stretch>
        </p:blipFill>
        <p:spPr bwMode="auto">
          <a:xfrm>
            <a:off x="3484880" y="2116183"/>
            <a:ext cx="4444275" cy="4478355"/>
          </a:xfrm>
          <a:prstGeom prst="rect">
            <a:avLst/>
          </a:prstGeom>
          <a:noFill/>
        </p:spPr>
      </p:pic>
      <p:pic>
        <p:nvPicPr>
          <p:cNvPr id="5" name="Picture 8" descr="C:\Users\my\Desktop\ir-sensor-module-for-arduino-2f-rasberry-pi-500x500.jpg"/>
          <p:cNvPicPr>
            <a:picLocks noChangeAspect="1" noChangeArrowheads="1"/>
          </p:cNvPicPr>
          <p:nvPr/>
        </p:nvPicPr>
        <p:blipFill>
          <a:blip r:embed="rId4"/>
          <a:srcRect/>
          <a:stretch>
            <a:fillRect/>
          </a:stretch>
        </p:blipFill>
        <p:spPr bwMode="auto">
          <a:xfrm>
            <a:off x="8244114" y="2104572"/>
            <a:ext cx="3238137" cy="3898860"/>
          </a:xfrm>
          <a:prstGeom prst="rect">
            <a:avLst/>
          </a:prstGeom>
          <a:noFill/>
        </p:spPr>
      </p:pic>
    </p:spTree>
  </p:cSld>
  <p:clrMapOvr>
    <a:masterClrMapping/>
  </p:clrMapOvr>
  <p:transition>
    <p:wipe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232229"/>
            <a:ext cx="9905998" cy="1799771"/>
          </a:xfrm>
        </p:spPr>
        <p:txBody>
          <a:bodyPr>
            <a:normAutofit fontScale="90000"/>
          </a:bodyPr>
          <a:lstStyle/>
          <a:p>
            <a:r>
              <a:rPr lang="en-US" dirty="0" smtClean="0"/>
              <a:t>Software:</a:t>
            </a:r>
            <a:r>
              <a:rPr lang="en-US" dirty="0" smtClean="0">
                <a:cs typeface="Aharoni" pitchFamily="2" charset="-79"/>
              </a:rPr>
              <a:t> </a:t>
            </a:r>
            <a:br>
              <a:rPr lang="en-US" dirty="0" smtClean="0">
                <a:cs typeface="Aharoni" pitchFamily="2" charset="-79"/>
              </a:rPr>
            </a:br>
            <a:r>
              <a:rPr lang="en-US" sz="3100" dirty="0" smtClean="0">
                <a:cs typeface="Aharoni" pitchFamily="2" charset="-79"/>
              </a:rPr>
              <a:t>Arduino IDE , MIT App Inventor 2 , IBM Watson Cloud Services </a:t>
            </a:r>
            <a:r>
              <a:rPr lang="en-US" dirty="0" smtClean="0"/>
              <a:t/>
            </a:r>
            <a:br>
              <a:rPr lang="en-US" dirty="0" smtClean="0"/>
            </a:br>
            <a:endParaRPr lang="en-US" dirty="0"/>
          </a:p>
        </p:txBody>
      </p:sp>
      <p:pic>
        <p:nvPicPr>
          <p:cNvPr id="29698" name="Picture 2" descr="C:\Users\my\Desktop\Arduino_Logo.svg_.jpg"/>
          <p:cNvPicPr>
            <a:picLocks noGrp="1" noChangeAspect="1" noChangeArrowheads="1"/>
          </p:cNvPicPr>
          <p:nvPr>
            <p:ph idx="1"/>
          </p:nvPr>
        </p:nvPicPr>
        <p:blipFill>
          <a:blip r:embed="rId2"/>
          <a:srcRect/>
          <a:stretch>
            <a:fillRect/>
          </a:stretch>
        </p:blipFill>
        <p:spPr bwMode="auto">
          <a:xfrm>
            <a:off x="624114" y="2249714"/>
            <a:ext cx="3323771" cy="2583543"/>
          </a:xfrm>
          <a:prstGeom prst="rect">
            <a:avLst/>
          </a:prstGeom>
          <a:noFill/>
        </p:spPr>
      </p:pic>
      <p:pic>
        <p:nvPicPr>
          <p:cNvPr id="29699" name="Picture 3" descr="C:\Users\my\Desktop\ai-bee-logo.png"/>
          <p:cNvPicPr>
            <a:picLocks noChangeAspect="1" noChangeArrowheads="1"/>
          </p:cNvPicPr>
          <p:nvPr/>
        </p:nvPicPr>
        <p:blipFill>
          <a:blip r:embed="rId3"/>
          <a:srcRect/>
          <a:stretch>
            <a:fillRect/>
          </a:stretch>
        </p:blipFill>
        <p:spPr bwMode="auto">
          <a:xfrm>
            <a:off x="4146916" y="2263488"/>
            <a:ext cx="4024627" cy="3984911"/>
          </a:xfrm>
          <a:prstGeom prst="rect">
            <a:avLst/>
          </a:prstGeom>
          <a:noFill/>
        </p:spPr>
      </p:pic>
      <p:pic>
        <p:nvPicPr>
          <p:cNvPr id="29700" name="Picture 4" descr="C:\Users\my\Desktop\download.png"/>
          <p:cNvPicPr>
            <a:picLocks noChangeAspect="1" noChangeArrowheads="1"/>
          </p:cNvPicPr>
          <p:nvPr/>
        </p:nvPicPr>
        <p:blipFill>
          <a:blip r:embed="rId4"/>
          <a:srcRect/>
          <a:stretch>
            <a:fillRect/>
          </a:stretch>
        </p:blipFill>
        <p:spPr bwMode="auto">
          <a:xfrm>
            <a:off x="8534401" y="3170012"/>
            <a:ext cx="3657599" cy="3107417"/>
          </a:xfrm>
          <a:prstGeom prst="rect">
            <a:avLst/>
          </a:prstGeom>
          <a:noFill/>
        </p:spPr>
      </p:pic>
    </p:spTree>
  </p:cSld>
  <p:clrMapOvr>
    <a:masterClrMapping/>
  </p:clrMapOvr>
  <p:transition>
    <p:wedg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5105" y="487890"/>
            <a:ext cx="8224656" cy="1027402"/>
          </a:xfrm>
        </p:spPr>
        <p:txBody>
          <a:bodyPr/>
          <a:lstStyle/>
          <a:p>
            <a:r>
              <a:rPr lang="en-US" dirty="0" smtClean="0">
                <a:latin typeface="Aharoni" pitchFamily="2" charset="-79"/>
                <a:cs typeface="Aharoni" pitchFamily="2" charset="-79"/>
              </a:rPr>
              <a:t>Hardware  and Software used </a:t>
            </a:r>
            <a:endParaRPr lang="en-US" dirty="0">
              <a:latin typeface="Aharoni" pitchFamily="2" charset="-79"/>
              <a:cs typeface="Aharoni" pitchFamily="2" charset="-79"/>
            </a:endParaRPr>
          </a:p>
        </p:txBody>
      </p:sp>
      <p:sp>
        <p:nvSpPr>
          <p:cNvPr id="3" name="Text Placeholder 2"/>
          <p:cNvSpPr>
            <a:spLocks noGrp="1"/>
          </p:cNvSpPr>
          <p:nvPr>
            <p:ph idx="1"/>
          </p:nvPr>
        </p:nvSpPr>
        <p:spPr>
          <a:xfrm>
            <a:off x="1058092" y="1463040"/>
            <a:ext cx="9989320" cy="4990011"/>
          </a:xfrm>
        </p:spPr>
        <p:txBody>
          <a:bodyPr>
            <a:normAutofit fontScale="85000" lnSpcReduction="20000"/>
          </a:bodyPr>
          <a:lstStyle/>
          <a:p>
            <a:pPr>
              <a:buNone/>
            </a:pPr>
            <a:r>
              <a:rPr lang="en-US" sz="3200" dirty="0" smtClean="0">
                <a:cs typeface="Aharoni" pitchFamily="2" charset="-79"/>
              </a:rPr>
              <a:t>HARDWARE</a:t>
            </a:r>
          </a:p>
          <a:p>
            <a:r>
              <a:rPr lang="en-US" sz="2800" dirty="0" smtClean="0">
                <a:cs typeface="Aharoni" pitchFamily="2" charset="-79"/>
              </a:rPr>
              <a:t>NODE-MCU – with Wi-Fi module is ESP8266</a:t>
            </a:r>
            <a:r>
              <a:rPr lang="en-US" sz="4000" dirty="0" smtClean="0">
                <a:cs typeface="Aharoni" pitchFamily="2" charset="-79"/>
              </a:rPr>
              <a:t> </a:t>
            </a:r>
            <a:r>
              <a:rPr lang="en-US" sz="2800" dirty="0" smtClean="0">
                <a:cs typeface="Aharoni" pitchFamily="2" charset="-79"/>
              </a:rPr>
              <a:t>12E is used .</a:t>
            </a:r>
          </a:p>
          <a:p>
            <a:r>
              <a:rPr lang="en-US" sz="2800" dirty="0" smtClean="0">
                <a:cs typeface="Aharoni" pitchFamily="2" charset="-79"/>
              </a:rPr>
              <a:t>LDR - </a:t>
            </a:r>
            <a:r>
              <a:rPr lang="en-US" dirty="0" smtClean="0"/>
              <a:t> </a:t>
            </a:r>
            <a:r>
              <a:rPr lang="en-US" sz="2800" dirty="0" smtClean="0">
                <a:cs typeface="Aharoni" pitchFamily="2" charset="-79"/>
              </a:rPr>
              <a:t>is a light-controlled variable resistor .</a:t>
            </a:r>
          </a:p>
          <a:p>
            <a:r>
              <a:rPr lang="en-US" sz="2800" dirty="0" smtClean="0">
                <a:cs typeface="Aharoni" pitchFamily="2" charset="-79"/>
              </a:rPr>
              <a:t>LED – is a </a:t>
            </a:r>
            <a:r>
              <a:rPr lang="en-US" dirty="0" smtClean="0"/>
              <a:t> </a:t>
            </a:r>
            <a:r>
              <a:rPr lang="en-US" sz="2800" dirty="0" smtClean="0">
                <a:cs typeface="Aharoni" pitchFamily="2" charset="-79"/>
              </a:rPr>
              <a:t>light-emitting diode .</a:t>
            </a:r>
          </a:p>
          <a:p>
            <a:r>
              <a:rPr lang="en-US" sz="2800" dirty="0" smtClean="0">
                <a:cs typeface="Aharoni" pitchFamily="2" charset="-79"/>
              </a:rPr>
              <a:t>IR Sensor – to detect motion of vehicles .</a:t>
            </a:r>
          </a:p>
          <a:p>
            <a:pPr>
              <a:buNone/>
            </a:pPr>
            <a:r>
              <a:rPr lang="en-US" sz="2800" dirty="0" smtClean="0">
                <a:cs typeface="Aharoni" pitchFamily="2" charset="-79"/>
              </a:rPr>
              <a:t>SOFTWARE</a:t>
            </a:r>
          </a:p>
          <a:p>
            <a:r>
              <a:rPr lang="en-US" sz="2800" dirty="0" smtClean="0">
                <a:cs typeface="Aharoni" pitchFamily="2" charset="-79"/>
              </a:rPr>
              <a:t>Arduino IDE – with embedded C programming is used to program .</a:t>
            </a:r>
          </a:p>
          <a:p>
            <a:r>
              <a:rPr lang="en-US" sz="2800" dirty="0" smtClean="0">
                <a:cs typeface="Aharoni" pitchFamily="2" charset="-79"/>
              </a:rPr>
              <a:t>MIT App Inventor </a:t>
            </a:r>
            <a:r>
              <a:rPr lang="en-US" sz="4000" dirty="0" smtClean="0">
                <a:cs typeface="Aharoni" pitchFamily="2" charset="-79"/>
              </a:rPr>
              <a:t>2</a:t>
            </a:r>
            <a:r>
              <a:rPr lang="en-US" sz="2800" dirty="0" smtClean="0">
                <a:cs typeface="Aharoni" pitchFamily="2" charset="-79"/>
              </a:rPr>
              <a:t> – create an app to send and receive data .</a:t>
            </a:r>
          </a:p>
          <a:p>
            <a:r>
              <a:rPr lang="en-US" sz="2800" dirty="0" smtClean="0">
                <a:cs typeface="Aharoni" pitchFamily="2" charset="-79"/>
              </a:rPr>
              <a:t>IBM Watson Cloud Services – Store the data .</a:t>
            </a:r>
          </a:p>
          <a:p>
            <a:endParaRPr lang="en-US" sz="2800" dirty="0" smtClean="0">
              <a:latin typeface="Aharoni" pitchFamily="2" charset="-79"/>
              <a:cs typeface="Aharoni" pitchFamily="2" charset="-79"/>
            </a:endParaRPr>
          </a:p>
          <a:p>
            <a:pPr>
              <a:buNone/>
            </a:pPr>
            <a:endParaRPr lang="en-US" sz="2800" dirty="0" smtClean="0">
              <a:latin typeface="Aharoni" pitchFamily="2" charset="-79"/>
              <a:cs typeface="Aharoni" pitchFamily="2" charset="-79"/>
            </a:endParaRPr>
          </a:p>
          <a:p>
            <a:pPr>
              <a:buNone/>
            </a:pPr>
            <a:endParaRPr lang="en-US" dirty="0" smtClean="0"/>
          </a:p>
          <a:p>
            <a:endParaRPr lang="en-US" dirty="0"/>
          </a:p>
        </p:txBody>
      </p:sp>
    </p:spTree>
  </p:cSld>
  <p:clrMapOvr>
    <a:masterClrMapping/>
  </p:clrMapOvr>
  <p:transition>
    <p:cover dir="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9898" y="248194"/>
            <a:ext cx="10237514" cy="1267097"/>
          </a:xfrm>
        </p:spPr>
        <p:txBody>
          <a:bodyPr/>
          <a:lstStyle/>
          <a:p>
            <a:r>
              <a:rPr lang="en-US" dirty="0" smtClean="0"/>
              <a:t> connections:</a:t>
            </a:r>
            <a:endParaRPr lang="en-US" dirty="0"/>
          </a:p>
        </p:txBody>
      </p:sp>
      <p:pic>
        <p:nvPicPr>
          <p:cNvPr id="1027" name="Picture 3"/>
          <p:cNvPicPr>
            <a:picLocks noGrp="1" noChangeAspect="1" noChangeArrowheads="1"/>
          </p:cNvPicPr>
          <p:nvPr>
            <p:ph idx="1"/>
          </p:nvPr>
        </p:nvPicPr>
        <p:blipFill>
          <a:blip r:embed="rId2"/>
          <a:srcRect/>
          <a:stretch>
            <a:fillRect/>
          </a:stretch>
        </p:blipFill>
        <p:spPr bwMode="auto">
          <a:xfrm rot="5400000">
            <a:off x="3662217" y="-540371"/>
            <a:ext cx="4738256" cy="8423566"/>
          </a:xfrm>
          <a:prstGeom prst="rect">
            <a:avLst/>
          </a:prstGeom>
          <a:noFill/>
          <a:ln w="9525">
            <a:noFill/>
            <a:miter lim="800000"/>
            <a:headEnd/>
            <a:tailEnd/>
          </a:ln>
          <a:effectLst/>
        </p:spPr>
      </p:pic>
    </p:spTree>
  </p:cSld>
  <p:clrMapOvr>
    <a:masterClrMapping/>
  </p:clrMapOvr>
  <p:transition>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7355" y="404949"/>
            <a:ext cx="9905998" cy="1280160"/>
          </a:xfrm>
        </p:spPr>
        <p:txBody>
          <a:bodyPr/>
          <a:lstStyle/>
          <a:p>
            <a:r>
              <a:rPr lang="en-US" b="1" dirty="0" smtClean="0"/>
              <a:t>Programming:</a:t>
            </a:r>
            <a:endParaRPr lang="en-US" dirty="0"/>
          </a:p>
        </p:txBody>
      </p:sp>
      <p:sp>
        <p:nvSpPr>
          <p:cNvPr id="3" name="Content Placeholder 2"/>
          <p:cNvSpPr>
            <a:spLocks noGrp="1"/>
          </p:cNvSpPr>
          <p:nvPr>
            <p:ph idx="1"/>
          </p:nvPr>
        </p:nvSpPr>
        <p:spPr>
          <a:xfrm>
            <a:off x="1018903" y="1763486"/>
            <a:ext cx="10028509" cy="4545874"/>
          </a:xfrm>
        </p:spPr>
        <p:txBody>
          <a:bodyPr>
            <a:normAutofit/>
          </a:bodyPr>
          <a:lstStyle/>
          <a:p>
            <a:r>
              <a:rPr lang="en-US" dirty="0" smtClean="0"/>
              <a:t> LDR(Light Dependent Resistor)-  It is a variable resistor and changes its  resistance in a proportion to the light exposed to it. </a:t>
            </a:r>
          </a:p>
          <a:p>
            <a:r>
              <a:rPr lang="en-US" dirty="0" smtClean="0"/>
              <a:t>It’s resistance decreases with the intensity of light.</a:t>
            </a:r>
          </a:p>
          <a:p>
            <a:r>
              <a:rPr lang="en-US" dirty="0" smtClean="0"/>
              <a:t> The attached LED glows in analog mode according to the LDR Values.</a:t>
            </a:r>
          </a:p>
          <a:p>
            <a:r>
              <a:rPr lang="en-US" dirty="0" smtClean="0"/>
              <a:t>The attached LED remains OFF for all the values below Threshold limit. You can set your own threshold limit. In this </a:t>
            </a:r>
            <a:r>
              <a:rPr lang="en-US" dirty="0" err="1" smtClean="0"/>
              <a:t>programme</a:t>
            </a:r>
            <a:r>
              <a:rPr lang="en-US" dirty="0" smtClean="0"/>
              <a:t> we have given 800 as threshold. You can set the threshold to any value between 0 and 1023.</a:t>
            </a:r>
          </a:p>
          <a:p>
            <a:endParaRPr lang="en-US" dirty="0"/>
          </a:p>
        </p:txBody>
      </p:sp>
      <p:pic>
        <p:nvPicPr>
          <p:cNvPr id="4" name="Picture 2" descr="C:\Users\my\Desktop\Arduino_Logo.svg_.jpg"/>
          <p:cNvPicPr>
            <a:picLocks noChangeAspect="1" noChangeArrowheads="1"/>
          </p:cNvPicPr>
          <p:nvPr/>
        </p:nvPicPr>
        <p:blipFill>
          <a:blip r:embed="rId2"/>
          <a:srcRect/>
          <a:stretch>
            <a:fillRect/>
          </a:stretch>
        </p:blipFill>
        <p:spPr bwMode="auto">
          <a:xfrm>
            <a:off x="9313817" y="5122512"/>
            <a:ext cx="2364376" cy="1539546"/>
          </a:xfrm>
          <a:prstGeom prst="rect">
            <a:avLst/>
          </a:prstGeom>
          <a:noFill/>
        </p:spPr>
      </p:pic>
    </p:spTree>
  </p:cSld>
  <p:clrMapOvr>
    <a:masterClrMapping/>
  </p:clrMapOvr>
  <p:transition>
    <p:pull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IBM WATSON  :</a:t>
            </a:r>
            <a:endParaRPr lang="en-US" sz="4000" dirty="0"/>
          </a:p>
        </p:txBody>
      </p:sp>
      <p:sp>
        <p:nvSpPr>
          <p:cNvPr id="3" name="Content Placeholder 2"/>
          <p:cNvSpPr>
            <a:spLocks noGrp="1"/>
          </p:cNvSpPr>
          <p:nvPr>
            <p:ph idx="1"/>
          </p:nvPr>
        </p:nvSpPr>
        <p:spPr>
          <a:xfrm>
            <a:off x="1141412" y="2233749"/>
            <a:ext cx="9905999" cy="3557451"/>
          </a:xfrm>
        </p:spPr>
        <p:txBody>
          <a:bodyPr>
            <a:noAutofit/>
          </a:bodyPr>
          <a:lstStyle/>
          <a:p>
            <a:r>
              <a:rPr lang="en-US" sz="2800" dirty="0" smtClean="0"/>
              <a:t>Connecting Node MCU with IBM Cloud using </a:t>
            </a:r>
            <a:r>
              <a:rPr lang="en-US" sz="2800" dirty="0" err="1" smtClean="0"/>
              <a:t>Arduino</a:t>
            </a:r>
            <a:r>
              <a:rPr lang="en-US" sz="2800" dirty="0" smtClean="0"/>
              <a:t> Programming  </a:t>
            </a:r>
          </a:p>
          <a:p>
            <a:r>
              <a:rPr lang="en-US" sz="2800" dirty="0" smtClean="0"/>
              <a:t>Stores the command send and the value of resistor .</a:t>
            </a:r>
          </a:p>
          <a:p>
            <a:r>
              <a:rPr lang="en-US" sz="2800" dirty="0" smtClean="0"/>
              <a:t>Creating a Node RED UI to receive and send data to the device .</a:t>
            </a:r>
          </a:p>
          <a:p>
            <a:endParaRPr lang="en-US" sz="2800" dirty="0" smtClean="0"/>
          </a:p>
          <a:p>
            <a:pPr>
              <a:buNone/>
            </a:pPr>
            <a:endParaRPr lang="en-US" sz="2800" dirty="0" smtClean="0"/>
          </a:p>
          <a:p>
            <a:endParaRPr lang="en-US" sz="2800" dirty="0" smtClean="0"/>
          </a:p>
          <a:p>
            <a:pPr>
              <a:buNone/>
            </a:pPr>
            <a:r>
              <a:rPr lang="en-US" sz="2800" dirty="0" smtClean="0"/>
              <a:t>   </a:t>
            </a:r>
            <a:endParaRPr lang="en-US" sz="2800" dirty="0"/>
          </a:p>
        </p:txBody>
      </p:sp>
      <p:pic>
        <p:nvPicPr>
          <p:cNvPr id="4" name="Picture 4" descr="C:\Users\my\Desktop\download.png"/>
          <p:cNvPicPr>
            <a:picLocks noChangeAspect="1" noChangeArrowheads="1"/>
          </p:cNvPicPr>
          <p:nvPr/>
        </p:nvPicPr>
        <p:blipFill>
          <a:blip r:embed="rId2"/>
          <a:srcRect/>
          <a:stretch>
            <a:fillRect/>
          </a:stretch>
        </p:blipFill>
        <p:spPr bwMode="auto">
          <a:xfrm>
            <a:off x="8482150" y="4320256"/>
            <a:ext cx="2764970" cy="2349059"/>
          </a:xfrm>
          <a:prstGeom prst="rect">
            <a:avLst/>
          </a:prstGeom>
          <a:noFill/>
        </p:spPr>
      </p:pic>
    </p:spTree>
  </p:cSld>
  <p:clrMapOvr>
    <a:masterClrMapping/>
  </p:clrMapOvr>
  <p:transition>
    <p:pull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err="1" smtClean="0"/>
              <a:t>Mit</a:t>
            </a:r>
            <a:r>
              <a:rPr lang="en-US" sz="4000" dirty="0" smtClean="0"/>
              <a:t> app inventor 2:</a:t>
            </a:r>
            <a:endParaRPr lang="en-US" sz="4000" dirty="0"/>
          </a:p>
        </p:txBody>
      </p:sp>
      <p:sp>
        <p:nvSpPr>
          <p:cNvPr id="3" name="Content Placeholder 2"/>
          <p:cNvSpPr>
            <a:spLocks noGrp="1"/>
          </p:cNvSpPr>
          <p:nvPr>
            <p:ph idx="1"/>
          </p:nvPr>
        </p:nvSpPr>
        <p:spPr>
          <a:xfrm>
            <a:off x="1141412" y="2325188"/>
            <a:ext cx="9905999" cy="4075611"/>
          </a:xfrm>
        </p:spPr>
        <p:txBody>
          <a:bodyPr/>
          <a:lstStyle/>
          <a:p>
            <a:r>
              <a:rPr lang="en-US" sz="2800" dirty="0" smtClean="0"/>
              <a:t>Individual and Area wise Street lights can be controlled.</a:t>
            </a:r>
          </a:p>
          <a:p>
            <a:r>
              <a:rPr lang="en-US" sz="2800" dirty="0" smtClean="0"/>
              <a:t>The required street lights can even be made dimmer .</a:t>
            </a:r>
          </a:p>
          <a:p>
            <a:r>
              <a:rPr lang="en-US" sz="2800" dirty="0" smtClean="0"/>
              <a:t>Reduces Manual effort .</a:t>
            </a:r>
          </a:p>
          <a:p>
            <a:r>
              <a:rPr lang="en-US" sz="2800" dirty="0" smtClean="0"/>
              <a:t>Accessing Sensor data from anywhere in the world .</a:t>
            </a:r>
          </a:p>
          <a:p>
            <a:endParaRPr lang="en-US" sz="2800" dirty="0" smtClean="0"/>
          </a:p>
          <a:p>
            <a:endParaRPr lang="en-US" dirty="0" smtClean="0"/>
          </a:p>
          <a:p>
            <a:endParaRPr lang="en-US" dirty="0"/>
          </a:p>
        </p:txBody>
      </p:sp>
      <p:pic>
        <p:nvPicPr>
          <p:cNvPr id="4" name="Picture 3" descr="C:\Users\my\Desktop\ai-bee-logo.png"/>
          <p:cNvPicPr>
            <a:picLocks noChangeAspect="1" noChangeArrowheads="1"/>
          </p:cNvPicPr>
          <p:nvPr/>
        </p:nvPicPr>
        <p:blipFill>
          <a:blip r:embed="rId2"/>
          <a:srcRect/>
          <a:stretch>
            <a:fillRect/>
          </a:stretch>
        </p:blipFill>
        <p:spPr bwMode="auto">
          <a:xfrm>
            <a:off x="9117874" y="4199067"/>
            <a:ext cx="2214880" cy="2193023"/>
          </a:xfrm>
          <a:prstGeom prst="rect">
            <a:avLst/>
          </a:prstGeom>
          <a:noFill/>
        </p:spPr>
      </p:pic>
    </p:spTree>
  </p:cSld>
  <p:clrMapOvr>
    <a:masterClrMapping/>
  </p:clrMapOvr>
  <p:transition>
    <p:pull dir="ld"/>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xmlns=""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500</TotalTime>
  <Words>195</Words>
  <Application>Microsoft Office PowerPoint</Application>
  <PresentationFormat>Custom</PresentationFormat>
  <Paragraphs>49</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Circuit</vt:lpstr>
      <vt:lpstr>Smart Street light  management using  ibm Watson</vt:lpstr>
      <vt:lpstr>Smart street light management </vt:lpstr>
      <vt:lpstr>   hardware :    NODE MCU,BASIC SHIELD,IR SENSOR</vt:lpstr>
      <vt:lpstr>Software:  Arduino IDE , MIT App Inventor 2 , IBM Watson Cloud Services  </vt:lpstr>
      <vt:lpstr>Hardware  and Software used </vt:lpstr>
      <vt:lpstr> connections:</vt:lpstr>
      <vt:lpstr>Programming:</vt:lpstr>
      <vt:lpstr>IBM WATSON  :</vt:lpstr>
      <vt:lpstr>Mit app inventor 2:</vt:lpstr>
      <vt:lpstr>CONCLUSION:</vt:lpstr>
      <vt:lpstr>Thank you.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FATIMA FOUZIA</dc:creator>
  <cp:lastModifiedBy>sanju</cp:lastModifiedBy>
  <cp:revision>49</cp:revision>
  <dcterms:created xsi:type="dcterms:W3CDTF">2014-08-26T23:43:54Z</dcterms:created>
  <dcterms:modified xsi:type="dcterms:W3CDTF">2019-06-22T05:19:24Z</dcterms:modified>
</cp:coreProperties>
</file>

<file path=docProps/thumbnail.jpeg>
</file>